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Caveat"/>
      <p:regular r:id="rId44"/>
      <p:bold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Caveat-regular.fntdata"/><Relationship Id="rId43" Type="http://schemas.openxmlformats.org/officeDocument/2006/relationships/slide" Target="slides/slide38.xml"/><Relationship Id="rId46" Type="http://schemas.openxmlformats.org/officeDocument/2006/relationships/font" Target="fonts/SourceSansPro-regular.fntdata"/><Relationship Id="rId45" Type="http://schemas.openxmlformats.org/officeDocument/2006/relationships/font" Target="fonts/Cave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93d4f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93d4f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68a4c6989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468a4c698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6b655341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6b655341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cd6171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6cd6171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68a4c6989_1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468a4c698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68a4c6989_1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468a4c698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68a4c6989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468a4c698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68a4c6989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468a4c698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6cd61716e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46cd61716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36266f7f3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436266f7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3f5540907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43f554090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04746cd3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504746cd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6b655341c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6b655341c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4251a1a52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44251a1a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4251a1a5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44251a1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4251a1a5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44251a1a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6cd61716e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46cd61716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6b655341c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6b655341c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68a4c6989_1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468a4c698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68a4c6989_1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468a4c6989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68a4c6989_1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468a4c6989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68a4c6989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468a4c6989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6266f7f3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436266f7f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68a4c6989_1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468a4c6989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6cd61716e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46cd61716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68a4c6989_1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468a4c6989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68a4c6989_1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468a4c6989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6cd61716e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46cd61716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6cd61716e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46cd6171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46cd61716e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46cd6171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6b655341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6b655341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436266f7f3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436266f7f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3f554090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43f5540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8a4c6989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468a4c698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f5540907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43f55409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b65534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b65534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68a4c6989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468a4c698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68a4c6989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468a4c698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imacan.com/nerd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gif"/><Relationship Id="rId5" Type="http://schemas.openxmlformats.org/officeDocument/2006/relationships/image" Target="../media/image4.png"/><Relationship Id="rId6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46433"/>
            <a:ext cx="9144004" cy="610555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/>
          <p:nvPr/>
        </p:nvSpPr>
        <p:spPr>
          <a:xfrm>
            <a:off x="1384260" y="3181750"/>
            <a:ext cx="7759500" cy="14874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/>
        </p:nvSpPr>
        <p:spPr>
          <a:xfrm>
            <a:off x="1383063" y="3334150"/>
            <a:ext cx="76041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38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 data with Kafka and Akka</a:t>
            </a:r>
            <a:endParaRPr sz="38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24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JFall 2018</a:t>
            </a:r>
            <a:endParaRPr i="1" sz="24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5" name="Google Shape;85;p20"/>
          <p:cNvGrpSpPr/>
          <p:nvPr/>
        </p:nvGrpSpPr>
        <p:grpSpPr>
          <a:xfrm>
            <a:off x="1383443" y="4669150"/>
            <a:ext cx="7761103" cy="40500"/>
            <a:chOff x="2286033" y="3970800"/>
            <a:chExt cx="6857915" cy="40500"/>
          </a:xfrm>
        </p:grpSpPr>
        <p:sp>
          <p:nvSpPr>
            <p:cNvPr id="86" name="Google Shape;86;p20"/>
            <p:cNvSpPr/>
            <p:nvPr/>
          </p:nvSpPr>
          <p:spPr>
            <a:xfrm>
              <a:off x="4571991" y="3970800"/>
              <a:ext cx="2286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20"/>
            <p:cNvGrpSpPr/>
            <p:nvPr/>
          </p:nvGrpSpPr>
          <p:grpSpPr>
            <a:xfrm>
              <a:off x="2286033" y="3970800"/>
              <a:ext cx="6857915" cy="40500"/>
              <a:chOff x="2286033" y="3970800"/>
              <a:chExt cx="6857915" cy="40500"/>
            </a:xfrm>
          </p:grpSpPr>
          <p:sp>
            <p:nvSpPr>
              <p:cNvPr id="88" name="Google Shape;88;p20"/>
              <p:cNvSpPr/>
              <p:nvPr/>
            </p:nvSpPr>
            <p:spPr>
              <a:xfrm>
                <a:off x="2286033" y="3970800"/>
                <a:ext cx="2286000" cy="40500"/>
              </a:xfrm>
              <a:prstGeom prst="rect">
                <a:avLst/>
              </a:prstGeom>
              <a:solidFill>
                <a:srgbClr val="F36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0"/>
              <p:cNvSpPr/>
              <p:nvPr/>
            </p:nvSpPr>
            <p:spPr>
              <a:xfrm>
                <a:off x="6857948" y="3970800"/>
                <a:ext cx="2286000" cy="40500"/>
              </a:xfrm>
              <a:prstGeom prst="rect">
                <a:avLst/>
              </a:prstGeom>
              <a:solidFill>
                <a:srgbClr val="4BB8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" name="Google Shape;90;p20"/>
          <p:cNvSpPr txBox="1"/>
          <p:nvPr/>
        </p:nvSpPr>
        <p:spPr>
          <a:xfrm>
            <a:off x="2757063" y="4181050"/>
            <a:ext cx="6230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Source Sans Pro"/>
              <a:buNone/>
            </a:pPr>
            <a:r>
              <a:rPr lang="nl" sz="18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 november 2018 </a:t>
            </a:r>
            <a:r>
              <a:rPr lang="nl" sz="18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| info@simacan.com |  @simacanbv</a:t>
            </a:r>
            <a:endParaRPr sz="18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1382988" y="3181750"/>
            <a:ext cx="7759500" cy="40500"/>
          </a:xfrm>
          <a:prstGeom prst="rect">
            <a:avLst/>
          </a:prstGeom>
          <a:solidFill>
            <a:srgbClr val="1155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9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256" name="Google Shape;256;p2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9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261" name="Google Shape;261;p2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9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HttpEndpointService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App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Properties()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"bootstrap.servers"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"localhost:9092"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"key.serializer"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classOf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[StringSerializer].getName)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"value.serializer"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classOf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[StringSerializer].getName)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KafkaProducer[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startServer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629755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startServer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topic =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"jfall-gps-updates"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api 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HttpEndpointServiceApi(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().bindAndHandle(api.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interface =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port = 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8080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 endpoint</a:t>
            </a: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169675" y="2683575"/>
            <a:ext cx="8804400" cy="1780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/>
          <p:nvPr/>
        </p:nvSpPr>
        <p:spPr>
          <a:xfrm>
            <a:off x="1855575" y="885450"/>
            <a:ext cx="7057500" cy="133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1959825" y="965350"/>
            <a:ext cx="1500900" cy="1176000"/>
            <a:chOff x="2437900" y="975150"/>
            <a:chExt cx="1500900" cy="1176000"/>
          </a:xfrm>
        </p:grpSpPr>
        <p:sp>
          <p:nvSpPr>
            <p:cNvPr id="274" name="Google Shape;274;p30"/>
            <p:cNvSpPr/>
            <p:nvPr/>
          </p:nvSpPr>
          <p:spPr>
            <a:xfrm>
              <a:off x="2437900" y="975150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HTTP REST endpoint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75" name="Google Shape;27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340" y="1737451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0"/>
          <p:cNvSpPr/>
          <p:nvPr/>
        </p:nvSpPr>
        <p:spPr>
          <a:xfrm>
            <a:off x="7287613" y="965313"/>
            <a:ext cx="1500900" cy="1176000"/>
          </a:xfrm>
          <a:prstGeom prst="roundRect">
            <a:avLst>
              <a:gd fmla="val 16667" name="adj"/>
            </a:avLst>
          </a:prstGeom>
          <a:solidFill>
            <a:srgbClr val="FEC05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7" name="Google Shape;277;p30"/>
          <p:cNvGrpSpPr/>
          <p:nvPr/>
        </p:nvGrpSpPr>
        <p:grpSpPr>
          <a:xfrm>
            <a:off x="4463900" y="1242750"/>
            <a:ext cx="1820575" cy="621175"/>
            <a:chOff x="4732400" y="1453175"/>
            <a:chExt cx="1820575" cy="621175"/>
          </a:xfrm>
        </p:grpSpPr>
        <p:sp>
          <p:nvSpPr>
            <p:cNvPr id="278" name="Google Shape;278;p30"/>
            <p:cNvSpPr/>
            <p:nvPr/>
          </p:nvSpPr>
          <p:spPr>
            <a:xfrm>
              <a:off x="4732400" y="1453175"/>
              <a:ext cx="1820575" cy="621175"/>
            </a:xfrm>
            <a:prstGeom prst="flowChartMagneticDrum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4475" y="1476950"/>
              <a:ext cx="1091282" cy="57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30"/>
          <p:cNvGrpSpPr/>
          <p:nvPr/>
        </p:nvGrpSpPr>
        <p:grpSpPr>
          <a:xfrm>
            <a:off x="7287650" y="965350"/>
            <a:ext cx="1500900" cy="1176000"/>
            <a:chOff x="6997525" y="948413"/>
            <a:chExt cx="1500900" cy="1176000"/>
          </a:xfrm>
        </p:grpSpPr>
        <p:sp>
          <p:nvSpPr>
            <p:cNvPr id="281" name="Google Shape;281;p30"/>
            <p:cNvSpPr/>
            <p:nvPr/>
          </p:nvSpPr>
          <p:spPr>
            <a:xfrm>
              <a:off x="6997525" y="948413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Mini</a:t>
              </a:r>
              <a:b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Control Tower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7965" y="1710713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30"/>
          <p:cNvGrpSpPr/>
          <p:nvPr/>
        </p:nvGrpSpPr>
        <p:grpSpPr>
          <a:xfrm>
            <a:off x="230650" y="885400"/>
            <a:ext cx="726000" cy="1335900"/>
            <a:chOff x="1746050" y="2839975"/>
            <a:chExt cx="726000" cy="1335900"/>
          </a:xfrm>
        </p:grpSpPr>
        <p:sp>
          <p:nvSpPr>
            <p:cNvPr id="284" name="Google Shape;284;p30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30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" name="Google Shape;286;p30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30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30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7675100" y="3288825"/>
            <a:ext cx="726000" cy="1335900"/>
            <a:chOff x="1746050" y="2839975"/>
            <a:chExt cx="726000" cy="1335900"/>
          </a:xfrm>
        </p:grpSpPr>
        <p:sp>
          <p:nvSpPr>
            <p:cNvPr id="290" name="Google Shape;290;p30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1" name="Google Shape;291;p30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" name="Google Shape;292;p30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3" name="Google Shape;293;p30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30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5" name="Google Shape;295;p30"/>
          <p:cNvCxnSpPr/>
          <p:nvPr/>
        </p:nvCxnSpPr>
        <p:spPr>
          <a:xfrm>
            <a:off x="1104238" y="1564925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3608313" y="1564925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0"/>
          <p:cNvCxnSpPr/>
          <p:nvPr/>
        </p:nvCxnSpPr>
        <p:spPr>
          <a:xfrm>
            <a:off x="6432050" y="1553338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0"/>
          <p:cNvCxnSpPr/>
          <p:nvPr/>
        </p:nvCxnSpPr>
        <p:spPr>
          <a:xfrm>
            <a:off x="8038100" y="2412225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0"/>
          <p:cNvSpPr txBox="1"/>
          <p:nvPr/>
        </p:nvSpPr>
        <p:spPr>
          <a:xfrm>
            <a:off x="1095225" y="1180750"/>
            <a:ext cx="726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latin typeface="Source Sans Pro"/>
                <a:ea typeface="Source Sans Pro"/>
                <a:cs typeface="Source Sans Pro"/>
                <a:sym typeface="Source Sans Pro"/>
              </a:rPr>
              <a:t>lat, lon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00" name="Google Shape;300;p30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01" name="Google Shape;301;p3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306" name="Google Shape;306;p3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212" y="157000"/>
            <a:ext cx="4667575" cy="46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/>
          <p:nvPr/>
        </p:nvSpPr>
        <p:spPr>
          <a:xfrm>
            <a:off x="6086575" y="707838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GPS Updates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Consumer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17" name="Google Shape;317;p3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31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322" name="Google Shape;322;p3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31"/>
          <p:cNvSpPr/>
          <p:nvPr/>
        </p:nvSpPr>
        <p:spPr>
          <a:xfrm>
            <a:off x="6086575" y="3854100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GPS Updates Actor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27" name="Google Shape;327;p31"/>
          <p:cNvGrpSpPr/>
          <p:nvPr/>
        </p:nvGrpSpPr>
        <p:grpSpPr>
          <a:xfrm>
            <a:off x="1313000" y="910650"/>
            <a:ext cx="1820575" cy="621175"/>
            <a:chOff x="4732400" y="1453175"/>
            <a:chExt cx="1820575" cy="621175"/>
          </a:xfrm>
        </p:grpSpPr>
        <p:sp>
          <p:nvSpPr>
            <p:cNvPr id="328" name="Google Shape;328;p31"/>
            <p:cNvSpPr/>
            <p:nvPr/>
          </p:nvSpPr>
          <p:spPr>
            <a:xfrm>
              <a:off x="4732400" y="1453175"/>
              <a:ext cx="1820575" cy="621175"/>
            </a:xfrm>
            <a:prstGeom prst="flowChartMagneticDrum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4475" y="1476950"/>
              <a:ext cx="1091282" cy="573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31"/>
          <p:cNvSpPr txBox="1"/>
          <p:nvPr/>
        </p:nvSpPr>
        <p:spPr>
          <a:xfrm>
            <a:off x="3769275" y="832513"/>
            <a:ext cx="1354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latin typeface="Caveat"/>
                <a:ea typeface="Caveat"/>
                <a:cs typeface="Caveat"/>
                <a:sym typeface="Caveat"/>
              </a:rPr>
              <a:t>source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3558500" y="4112238"/>
            <a:ext cx="1354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latin typeface="Caveat"/>
                <a:ea typeface="Caveat"/>
                <a:cs typeface="Caveat"/>
                <a:sym typeface="Caveat"/>
              </a:rPr>
              <a:t>sink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2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37" name="Google Shape;337;p3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342" name="Google Shape;342;p3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32"/>
          <p:cNvSpPr txBox="1"/>
          <p:nvPr/>
        </p:nvSpPr>
        <p:spPr>
          <a:xfrm>
            <a:off x="75" y="43775"/>
            <a:ext cx="91437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GPSUpdateConsumer(system: ActorSystem,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source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Source[GPSUpdate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Consumer.Control]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msgDsrlzr: Deserializer[GPSUpdate] 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KafkaJSONDeserializer[GPSUpdate]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consumerSettings =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ConsumerSettings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(system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StringDeserializer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msgDsrlzr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.withGroupId(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"mini-ct-consumer"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.withBootstrapServers(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"localhost:9092"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subscription = Subscriptions.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(topic)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Consumer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plainSource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(consumerSettings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subscription)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.map(consumerRecord =&gt; consumerRecord.value())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313725" y="3376694"/>
            <a:ext cx="8144100" cy="882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 rot="5397694">
            <a:off x="4211729" y="3167525"/>
            <a:ext cx="447300" cy="40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313725" y="1709001"/>
            <a:ext cx="8144100" cy="993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363325" y="2922625"/>
            <a:ext cx="8144100" cy="336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3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57" name="Google Shape;357;p3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362" name="Google Shape;362;p3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33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private var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empty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override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gpsUpdate: GPSUpdate =&gt;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+ (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.deviceId -&gt;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 =&gt; sender() !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Props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33"/>
          <p:cNvSpPr/>
          <p:nvPr/>
        </p:nvSpPr>
        <p:spPr>
          <a:xfrm rot="-10796963">
            <a:off x="33125" y="18885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 rot="-10796963">
            <a:off x="33125" y="23715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3"/>
          <p:cNvSpPr/>
          <p:nvPr/>
        </p:nvSpPr>
        <p:spPr>
          <a:xfrm>
            <a:off x="169800" y="1595700"/>
            <a:ext cx="8804400" cy="972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"/>
          <p:cNvSpPr/>
          <p:nvPr/>
        </p:nvSpPr>
        <p:spPr>
          <a:xfrm>
            <a:off x="33125" y="2949739"/>
            <a:ext cx="8804400" cy="1772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4110875" y="2330750"/>
            <a:ext cx="339600" cy="23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4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78" name="Google Shape;378;p3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34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383" name="Google Shape;383;p3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4"/>
          <p:cNvSpPr txBox="1"/>
          <p:nvPr/>
        </p:nvSpPr>
        <p:spPr>
          <a:xfrm>
            <a:off x="75" y="0"/>
            <a:ext cx="96975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ControlTower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App {</a:t>
            </a:r>
            <a:endParaRPr sz="1600">
              <a:solidFill>
                <a:srgbClr val="6A8759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"jfall-gps-updates"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ActorSystem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ActorRef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.actorOf(GPSUpdatesActor.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GPSUpdateConsumer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GPSUpdateConsumer(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updatesSink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Sink.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actorRef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startApplication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i="1" sz="1600">
              <a:solidFill>
                <a:srgbClr val="629755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629755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startApplication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GPSUpdateConsumer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.source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.to(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updatesSink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.run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</a:t>
            </a: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142450" y="1325200"/>
            <a:ext cx="8804400" cy="41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206425" y="1883450"/>
            <a:ext cx="8804400" cy="41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80700" y="2322588"/>
            <a:ext cx="8804400" cy="41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130225" y="2899050"/>
            <a:ext cx="8804400" cy="1499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5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398" name="Google Shape;398;p3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35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403" name="Google Shape;403;p3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5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ControlTowerApi(updatesActor: ActorRef)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A8C023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pathPrefix(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"getLatestUpdates"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get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timeout: Timeout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Timeout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.second)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onComplete((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.ask(GetLatestUpdates)).mapTo[LatestUpdates])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Success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(value) =&gt;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  complete(StatusCodes.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OK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-&gt; value)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Failure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(ex) =&gt;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  complete(StatusCodes.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InternalServerError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-&gt; ex)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831600" y="1565425"/>
            <a:ext cx="5612400" cy="33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831600" y="2032575"/>
            <a:ext cx="5065500" cy="33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6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416" name="Google Shape;416;p3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36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421" name="Google Shape;421;p3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36"/>
          <p:cNvSpPr txBox="1"/>
          <p:nvPr/>
        </p:nvSpPr>
        <p:spPr>
          <a:xfrm>
            <a:off x="13" y="204050"/>
            <a:ext cx="91437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A9B7C6"/>
                </a:solidFill>
                <a:highlight>
                  <a:srgbClr val="2B2B2B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Demo!</a:t>
            </a:r>
            <a:endParaRPr sz="3600">
              <a:solidFill>
                <a:srgbClr val="A9B7C6"/>
              </a:solidFill>
              <a:highlight>
                <a:srgbClr val="2B2B2B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/>
          <p:nvPr/>
        </p:nvSpPr>
        <p:spPr>
          <a:xfrm>
            <a:off x="3685050" y="341150"/>
            <a:ext cx="17739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r>
              <a:rPr lang="nl" sz="3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Waarom?</a:t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7370075" y="379150"/>
            <a:ext cx="1773900" cy="336900"/>
          </a:xfrm>
          <a:prstGeom prst="rect">
            <a:avLst/>
          </a:prstGeom>
          <a:solidFill>
            <a:srgbClr val="FFFFFF">
              <a:alpha val="3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37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433" name="Google Shape;433;p3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37"/>
          <p:cNvSpPr txBox="1"/>
          <p:nvPr/>
        </p:nvSpPr>
        <p:spPr>
          <a:xfrm>
            <a:off x="962250" y="1122125"/>
            <a:ext cx="73053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6000">
                <a:solidFill>
                  <a:srgbClr val="F36F3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b="1" sz="6000">
              <a:solidFill>
                <a:srgbClr val="F36F3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6000">
                <a:solidFill>
                  <a:srgbClr val="F36F3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consistency</a:t>
            </a:r>
            <a:endParaRPr b="1" sz="6000">
              <a:solidFill>
                <a:srgbClr val="F36F3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6000">
                <a:solidFill>
                  <a:srgbClr val="F36F3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key!</a:t>
            </a:r>
            <a:endParaRPr b="1" sz="6000">
              <a:solidFill>
                <a:srgbClr val="F36F3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38" name="Google Shape;438;p37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439" name="Google Shape;439;p3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>
            <a:off x="7370075" y="379150"/>
            <a:ext cx="1773900" cy="336900"/>
          </a:xfrm>
          <a:prstGeom prst="rect">
            <a:avLst/>
          </a:prstGeom>
          <a:solidFill>
            <a:srgbClr val="FFFFFF">
              <a:alpha val="3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38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449" name="Google Shape;449;p3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454" name="Google Shape;454;p3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38"/>
          <p:cNvSpPr txBox="1"/>
          <p:nvPr/>
        </p:nvSpPr>
        <p:spPr>
          <a:xfrm>
            <a:off x="953400" y="1298450"/>
            <a:ext cx="72372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latin typeface="Source Sans Pro"/>
                <a:ea typeface="Source Sans Pro"/>
                <a:cs typeface="Source Sans Pro"/>
                <a:sym typeface="Source Sans Pro"/>
              </a:rPr>
              <a:t>Akka: Single service </a:t>
            </a:r>
            <a:r>
              <a:rPr lang="nl" sz="3600">
                <a:latin typeface="Source Sans Pro"/>
                <a:ea typeface="Source Sans Pro"/>
                <a:cs typeface="Source Sans Pro"/>
                <a:sym typeface="Source Sans Pro"/>
              </a:rPr>
              <a:t>parallelisation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nl" sz="36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3600">
                <a:latin typeface="Source Sans Pro"/>
                <a:ea typeface="Source Sans Pro"/>
                <a:cs typeface="Source Sans Pro"/>
                <a:sym typeface="Source Sans Pro"/>
              </a:rPr>
              <a:t>Kafka: Multi service </a:t>
            </a:r>
            <a:r>
              <a:rPr lang="nl" sz="3600">
                <a:latin typeface="Source Sans Pro"/>
                <a:ea typeface="Source Sans Pro"/>
                <a:cs typeface="Source Sans Pro"/>
                <a:sym typeface="Source Sans Pro"/>
              </a:rPr>
              <a:t>parallelisation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1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97" name="Google Shape;97;p2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21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102" name="Google Shape;102;p2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15110" l="0" r="0" t="0"/>
          <a:stretch/>
        </p:blipFill>
        <p:spPr>
          <a:xfrm>
            <a:off x="297450" y="303075"/>
            <a:ext cx="3565924" cy="45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150" y="295751"/>
            <a:ext cx="4497200" cy="9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97450" y="4240400"/>
            <a:ext cx="3565800" cy="60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Jelle Voost</a:t>
            </a:r>
            <a:endParaRPr sz="3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283150" y="1501825"/>
            <a:ext cx="44973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nl" sz="2400">
                <a:latin typeface="Source Sans Pro"/>
                <a:ea typeface="Source Sans Pro"/>
                <a:cs typeface="Source Sans Pro"/>
                <a:sym typeface="Source Sans Pro"/>
              </a:rPr>
              <a:t>‘Scale up’, 32 medewerkers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nl" sz="2400">
                <a:latin typeface="Source Sans Pro"/>
                <a:ea typeface="Source Sans Pro"/>
                <a:cs typeface="Source Sans Pro"/>
                <a:sym typeface="Source Sans Pro"/>
              </a:rPr>
              <a:t>Verkeer &amp; logistiek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Ahold, PostNL, ANWB, Jumbo, Bloomon, SPAR, ...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nl" sz="2400">
                <a:latin typeface="Source Sans Pro"/>
                <a:ea typeface="Source Sans Pro"/>
                <a:cs typeface="Source Sans Pro"/>
                <a:sym typeface="Source Sans Pro"/>
              </a:rPr>
              <a:t>Streaming geo-data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nl" sz="2400">
                <a:latin typeface="Source Sans Pro"/>
                <a:ea typeface="Source Sans Pro"/>
                <a:cs typeface="Source Sans Pro"/>
                <a:sym typeface="Source Sans Pro"/>
              </a:rPr>
              <a:t>Microservices 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nl" sz="2400">
                <a:latin typeface="Source Sans Pro"/>
                <a:ea typeface="Source Sans Pro"/>
                <a:cs typeface="Source Sans Pro"/>
                <a:sym typeface="Source Sans Pro"/>
              </a:rPr>
              <a:t>Scala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/>
          <p:nvPr/>
        </p:nvSpPr>
        <p:spPr>
          <a:xfrm>
            <a:off x="1855713" y="834375"/>
            <a:ext cx="7057500" cy="4044000"/>
          </a:xfrm>
          <a:prstGeom prst="roundRect">
            <a:avLst>
              <a:gd fmla="val 7639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7287788" y="2270575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br>
              <a:rPr lang="nl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Control Tower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C66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STAGING</a:t>
            </a:r>
            <a:endParaRPr b="1">
              <a:solidFill>
                <a:srgbClr val="FFC66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959963" y="2270575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HTTP REST endpoint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66" name="Google Shape;466;p39"/>
          <p:cNvGrpSpPr/>
          <p:nvPr/>
        </p:nvGrpSpPr>
        <p:grpSpPr>
          <a:xfrm>
            <a:off x="4464038" y="2547975"/>
            <a:ext cx="1820575" cy="621175"/>
            <a:chOff x="4732400" y="1453175"/>
            <a:chExt cx="1820575" cy="621175"/>
          </a:xfrm>
        </p:grpSpPr>
        <p:sp>
          <p:nvSpPr>
            <p:cNvPr id="467" name="Google Shape;467;p39"/>
            <p:cNvSpPr/>
            <p:nvPr/>
          </p:nvSpPr>
          <p:spPr>
            <a:xfrm>
              <a:off x="4732400" y="1453175"/>
              <a:ext cx="1820575" cy="621175"/>
            </a:xfrm>
            <a:prstGeom prst="flowChartMagneticDrum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4475" y="1476950"/>
              <a:ext cx="1091282" cy="57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39"/>
          <p:cNvGrpSpPr/>
          <p:nvPr/>
        </p:nvGrpSpPr>
        <p:grpSpPr>
          <a:xfrm>
            <a:off x="230788" y="2190625"/>
            <a:ext cx="726000" cy="1335900"/>
            <a:chOff x="1746050" y="2839975"/>
            <a:chExt cx="726000" cy="1335900"/>
          </a:xfrm>
        </p:grpSpPr>
        <p:sp>
          <p:nvSpPr>
            <p:cNvPr id="470" name="Google Shape;470;p39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p39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2" name="Google Shape;472;p39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3" name="Google Shape;473;p39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4" name="Google Shape;474;p39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5" name="Google Shape;475;p39"/>
          <p:cNvCxnSpPr/>
          <p:nvPr/>
        </p:nvCxnSpPr>
        <p:spPr>
          <a:xfrm>
            <a:off x="1104375" y="2870150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39"/>
          <p:cNvCxnSpPr/>
          <p:nvPr/>
        </p:nvCxnSpPr>
        <p:spPr>
          <a:xfrm>
            <a:off x="3608450" y="2870150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39"/>
          <p:cNvCxnSpPr/>
          <p:nvPr/>
        </p:nvCxnSpPr>
        <p:spPr>
          <a:xfrm>
            <a:off x="6432188" y="2858563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9"/>
          <p:cNvSpPr txBox="1"/>
          <p:nvPr/>
        </p:nvSpPr>
        <p:spPr>
          <a:xfrm>
            <a:off x="1095363" y="2485975"/>
            <a:ext cx="726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latin typeface="Source Sans Pro"/>
                <a:ea typeface="Source Sans Pro"/>
                <a:cs typeface="Source Sans Pro"/>
                <a:sym typeface="Source Sans Pro"/>
              </a:rPr>
              <a:t>lat, lon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79" name="Google Shape;479;p39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480" name="Google Shape;480;p3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485" name="Google Shape;485;p3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39"/>
          <p:cNvSpPr/>
          <p:nvPr/>
        </p:nvSpPr>
        <p:spPr>
          <a:xfrm>
            <a:off x="7287788" y="970225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br>
              <a:rPr lang="nl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Control Tower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36F3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</a:t>
            </a:r>
            <a:endParaRPr b="1">
              <a:solidFill>
                <a:srgbClr val="F36F3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7287788" y="3570925"/>
            <a:ext cx="1500900" cy="11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br>
              <a:rPr lang="nl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Control Tower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4BB8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</a:t>
            </a:r>
            <a:endParaRPr b="1">
              <a:solidFill>
                <a:srgbClr val="4BB8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1" name="Google Shape;491;p39"/>
          <p:cNvCxnSpPr/>
          <p:nvPr/>
        </p:nvCxnSpPr>
        <p:spPr>
          <a:xfrm flipH="1" rot="10800000">
            <a:off x="6432188" y="1904238"/>
            <a:ext cx="645600" cy="47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39"/>
          <p:cNvCxnSpPr/>
          <p:nvPr/>
        </p:nvCxnSpPr>
        <p:spPr>
          <a:xfrm>
            <a:off x="6432188" y="3334388"/>
            <a:ext cx="645600" cy="37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39"/>
          <p:cNvSpPr txBox="1"/>
          <p:nvPr/>
        </p:nvSpPr>
        <p:spPr>
          <a:xfrm>
            <a:off x="75" y="97675"/>
            <a:ext cx="9143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r>
              <a:rPr b="1" lang="nl" sz="3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 = Staging = Productie </a:t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0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499" name="Google Shape;499;p4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40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504" name="Google Shape;504;p4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13" y="930333"/>
            <a:ext cx="75247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 txBox="1"/>
          <p:nvPr/>
        </p:nvSpPr>
        <p:spPr>
          <a:xfrm>
            <a:off x="2404213" y="288075"/>
            <a:ext cx="4335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Normale dataflow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1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515" name="Google Shape;515;p4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41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520" name="Google Shape;520;p4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4" name="Google Shape;5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88" y="930333"/>
            <a:ext cx="75247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1"/>
          <p:cNvSpPr txBox="1"/>
          <p:nvPr/>
        </p:nvSpPr>
        <p:spPr>
          <a:xfrm>
            <a:off x="2404213" y="288075"/>
            <a:ext cx="4335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Te hoge</a:t>
            </a: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 dataflow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2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531" name="Google Shape;531;p4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42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536" name="Google Shape;536;p4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463" y="119163"/>
            <a:ext cx="6462796" cy="49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2"/>
          <p:cNvSpPr txBox="1"/>
          <p:nvPr/>
        </p:nvSpPr>
        <p:spPr>
          <a:xfrm>
            <a:off x="2044750" y="1531800"/>
            <a:ext cx="3147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43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547" name="Google Shape;547;p4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43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552" name="Google Shape;552;p4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43"/>
          <p:cNvSpPr txBox="1"/>
          <p:nvPr/>
        </p:nvSpPr>
        <p:spPr>
          <a:xfrm>
            <a:off x="13" y="204050"/>
            <a:ext cx="91437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A9B7C6"/>
                </a:solidFill>
                <a:highlight>
                  <a:srgbClr val="2B2B2B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Demo!</a:t>
            </a:r>
            <a:endParaRPr sz="3600">
              <a:solidFill>
                <a:srgbClr val="A9B7C6"/>
              </a:solidFill>
              <a:highlight>
                <a:srgbClr val="2B2B2B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44"/>
          <p:cNvGrpSpPr/>
          <p:nvPr/>
        </p:nvGrpSpPr>
        <p:grpSpPr>
          <a:xfrm>
            <a:off x="7349913" y="648625"/>
            <a:ext cx="1500900" cy="1176000"/>
            <a:chOff x="6997525" y="948413"/>
            <a:chExt cx="1500900" cy="1176000"/>
          </a:xfrm>
        </p:grpSpPr>
        <p:sp>
          <p:nvSpPr>
            <p:cNvPr id="562" name="Google Shape;562;p44"/>
            <p:cNvSpPr/>
            <p:nvPr/>
          </p:nvSpPr>
          <p:spPr>
            <a:xfrm>
              <a:off x="6997525" y="948413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Mini</a:t>
              </a:r>
              <a:b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Control Tower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63" name="Google Shape;56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7965" y="1710713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4" name="Google Shape;564;p44"/>
          <p:cNvGrpSpPr/>
          <p:nvPr/>
        </p:nvGrpSpPr>
        <p:grpSpPr>
          <a:xfrm>
            <a:off x="2022088" y="648625"/>
            <a:ext cx="1500900" cy="1176000"/>
            <a:chOff x="2437900" y="975150"/>
            <a:chExt cx="1500900" cy="1176000"/>
          </a:xfrm>
        </p:grpSpPr>
        <p:sp>
          <p:nvSpPr>
            <p:cNvPr id="565" name="Google Shape;565;p44"/>
            <p:cNvSpPr/>
            <p:nvPr/>
          </p:nvSpPr>
          <p:spPr>
            <a:xfrm>
              <a:off x="2437900" y="975150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HTTP REST endpoint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66" name="Google Shape;56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340" y="1737451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44"/>
          <p:cNvGrpSpPr/>
          <p:nvPr/>
        </p:nvGrpSpPr>
        <p:grpSpPr>
          <a:xfrm>
            <a:off x="4526163" y="926025"/>
            <a:ext cx="1820575" cy="621175"/>
            <a:chOff x="4732400" y="1453175"/>
            <a:chExt cx="1820575" cy="621175"/>
          </a:xfrm>
        </p:grpSpPr>
        <p:sp>
          <p:nvSpPr>
            <p:cNvPr id="568" name="Google Shape;568;p44"/>
            <p:cNvSpPr/>
            <p:nvPr/>
          </p:nvSpPr>
          <p:spPr>
            <a:xfrm>
              <a:off x="4732400" y="1453175"/>
              <a:ext cx="1820575" cy="621175"/>
            </a:xfrm>
            <a:prstGeom prst="flowChartMagneticDrum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9" name="Google Shape;56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4475" y="1476950"/>
              <a:ext cx="1091282" cy="57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" name="Google Shape;570;p44"/>
          <p:cNvGrpSpPr/>
          <p:nvPr/>
        </p:nvGrpSpPr>
        <p:grpSpPr>
          <a:xfrm>
            <a:off x="292913" y="568675"/>
            <a:ext cx="726000" cy="1335900"/>
            <a:chOff x="1746050" y="2839975"/>
            <a:chExt cx="726000" cy="1335900"/>
          </a:xfrm>
        </p:grpSpPr>
        <p:sp>
          <p:nvSpPr>
            <p:cNvPr id="571" name="Google Shape;571;p44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2" name="Google Shape;572;p44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3" name="Google Shape;573;p44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4" name="Google Shape;574;p44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5" name="Google Shape;575;p44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44"/>
          <p:cNvGrpSpPr/>
          <p:nvPr/>
        </p:nvGrpSpPr>
        <p:grpSpPr>
          <a:xfrm>
            <a:off x="7737363" y="2972100"/>
            <a:ext cx="726000" cy="1335900"/>
            <a:chOff x="1746050" y="2839975"/>
            <a:chExt cx="726000" cy="1335900"/>
          </a:xfrm>
        </p:grpSpPr>
        <p:sp>
          <p:nvSpPr>
            <p:cNvPr id="577" name="Google Shape;577;p44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8" name="Google Shape;578;p44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9" name="Google Shape;579;p44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0" name="Google Shape;580;p44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1" name="Google Shape;581;p44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2" name="Google Shape;582;p44"/>
          <p:cNvCxnSpPr/>
          <p:nvPr/>
        </p:nvCxnSpPr>
        <p:spPr>
          <a:xfrm>
            <a:off x="1166500" y="1248200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44"/>
          <p:cNvCxnSpPr/>
          <p:nvPr/>
        </p:nvCxnSpPr>
        <p:spPr>
          <a:xfrm>
            <a:off x="3670575" y="1248200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44"/>
          <p:cNvCxnSpPr/>
          <p:nvPr/>
        </p:nvCxnSpPr>
        <p:spPr>
          <a:xfrm>
            <a:off x="6494313" y="1236613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44"/>
          <p:cNvCxnSpPr/>
          <p:nvPr/>
        </p:nvCxnSpPr>
        <p:spPr>
          <a:xfrm>
            <a:off x="8100363" y="2095500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44"/>
          <p:cNvSpPr txBox="1"/>
          <p:nvPr/>
        </p:nvSpPr>
        <p:spPr>
          <a:xfrm>
            <a:off x="1157488" y="864025"/>
            <a:ext cx="726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latin typeface="Source Sans Pro"/>
                <a:ea typeface="Source Sans Pro"/>
                <a:cs typeface="Source Sans Pro"/>
                <a:sym typeface="Source Sans Pro"/>
              </a:rPr>
              <a:t>lat, lon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7" name="Google Shape;587;p44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588" name="Google Shape;588;p4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p44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593" name="Google Shape;593;p4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44"/>
          <p:cNvSpPr/>
          <p:nvPr/>
        </p:nvSpPr>
        <p:spPr>
          <a:xfrm>
            <a:off x="4686000" y="2499471"/>
            <a:ext cx="1500900" cy="76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8" name="Google Shape;5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427" y="2883026"/>
            <a:ext cx="820035" cy="33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44"/>
          <p:cNvGrpSpPr/>
          <p:nvPr/>
        </p:nvGrpSpPr>
        <p:grpSpPr>
          <a:xfrm>
            <a:off x="5322413" y="1681475"/>
            <a:ext cx="228075" cy="605700"/>
            <a:chOff x="5407575" y="2084200"/>
            <a:chExt cx="228075" cy="605700"/>
          </a:xfrm>
        </p:grpSpPr>
        <p:cxnSp>
          <p:nvCxnSpPr>
            <p:cNvPr id="600" name="Google Shape;600;p44"/>
            <p:cNvCxnSpPr/>
            <p:nvPr/>
          </p:nvCxnSpPr>
          <p:spPr>
            <a:xfrm>
              <a:off x="5407575" y="2084200"/>
              <a:ext cx="0" cy="605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5635650" y="2084200"/>
              <a:ext cx="0" cy="605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02" name="Google Shape;602;p44"/>
          <p:cNvSpPr/>
          <p:nvPr/>
        </p:nvSpPr>
        <p:spPr>
          <a:xfrm>
            <a:off x="4686025" y="3815796"/>
            <a:ext cx="1500900" cy="76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Source Sans Pro"/>
                <a:ea typeface="Source Sans Pro"/>
                <a:cs typeface="Source Sans Pro"/>
                <a:sym typeface="Source Sans Pro"/>
              </a:rPr>
              <a:t>Geofence API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3" name="Google Shape;6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465" y="4214038"/>
            <a:ext cx="820035" cy="3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4"/>
          <p:cNvCxnSpPr/>
          <p:nvPr/>
        </p:nvCxnSpPr>
        <p:spPr>
          <a:xfrm>
            <a:off x="5436488" y="3363738"/>
            <a:ext cx="0" cy="3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5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610" name="Google Shape;610;p4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5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615" name="Google Shape;615;p4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45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GeofenceServer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HttpApp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override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path(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"coordinates"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get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parameters((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'lat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.as[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'lon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.as[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]))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(lat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lon) =&gt;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//It waits some time to be deliberately slow for the demo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Thread.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sleep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00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complete(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HttpEntity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(ContentTypes.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`text/plain(UTF-8)`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GeofenceTools.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checkOnSquareGeofence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(lat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lon)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}}}}}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Main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App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GeofenceServer.startServer(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9000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  <p:sp>
        <p:nvSpPr>
          <p:cNvPr id="620" name="Google Shape;620;p45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Geofence</a:t>
            </a: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API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925500" y="2145975"/>
            <a:ext cx="2189700" cy="33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6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627" name="Google Shape;627;p4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46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632" name="Google Shape;632;p4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p46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GeofenceClient(geofenceUri: Uri)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isInGeofence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(lat: 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lon: 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): Future[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getUri = geofenceUri.withQuery(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"lat"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-&gt; lat.toString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"lon"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-&gt; lon.toString)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for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httpResponse: HttpResponse &lt;-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().singleRequest(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HttpRequest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uri = getUri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method = HttpMethods.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endParaRPr i="1" sz="1600">
              <a:solidFill>
                <a:srgbClr val="9876AA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string &lt;-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Unmarshal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(httpResponse).to[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response &lt;-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Unmarshal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(string).to[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yield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response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07100" y="2575275"/>
            <a:ext cx="7093500" cy="10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5070600" y="1059075"/>
            <a:ext cx="1806300" cy="30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47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645" name="Google Shape;645;p4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47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650" name="Google Shape;650;p4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47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GeofenceActor(geofenceClient: GeofenceClient)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override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GeofenceRequest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(update) =&gt;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senderToReturnTo = sender()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geofenceClient.isInGeofence(update.latitude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update.longitude)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.foreach{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true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=&gt; senderToReturnTo !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case false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=&gt; senderToReturnTo !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GeofenceRequest(gpsUpdate: GPSUpdate)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(client: GeofenceClient)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GeofenceActor(client))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47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7"/>
          <p:cNvSpPr/>
          <p:nvPr/>
        </p:nvSpPr>
        <p:spPr>
          <a:xfrm>
            <a:off x="75" y="3653100"/>
            <a:ext cx="8804400" cy="1085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577200" y="1678700"/>
            <a:ext cx="7117800" cy="33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591900" y="1444400"/>
            <a:ext cx="3587700" cy="28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257775" y="1444400"/>
            <a:ext cx="8804400" cy="1767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8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65" name="Google Shape;665;p48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666" name="Google Shape;666;p4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48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671" name="Google Shape;671;p4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48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ActorSystem = </a:t>
            </a:r>
            <a:r>
              <a:rPr i="1"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ActorSystem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 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Properties()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"bootstrap.servers"</a:t>
            </a:r>
            <a:r>
              <a:rPr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"localhost:9092"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"key.serializer"</a:t>
            </a:r>
            <a:r>
              <a:rPr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classOf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[StringSerializer].getName)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"value.serializer"</a:t>
            </a:r>
            <a:r>
              <a:rPr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classOf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[StringSerializer].getName)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consumerProperties 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Properties()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consumerProperties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"bootstrap.servers"</a:t>
            </a:r>
            <a:r>
              <a:rPr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"localhost:9092"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nl" sz="12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consumerProperties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.put(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"group.id"</a:t>
            </a:r>
            <a:r>
              <a:rPr lang="nl" sz="12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2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"filter-service-actor"</a:t>
            </a:r>
            <a:r>
              <a:rPr lang="nl" sz="12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KafkaProducer[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producerProperties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KafkaConsumer[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GPSUpdate](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consumerProperties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StringDeserializer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KafkaJSONDeserializer[GPSUpdate]())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.subscribe(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"jfall-gps-updates"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).asJava)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"http://localhost:9000/coordinates"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.actorOf(GeofenceActor.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Aanpak 1, geen backpressure 1/2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Google Shape;677;p48"/>
          <p:cNvSpPr/>
          <p:nvPr/>
        </p:nvSpPr>
        <p:spPr>
          <a:xfrm>
            <a:off x="63375" y="2691800"/>
            <a:ext cx="8804400" cy="807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63375" y="3677400"/>
            <a:ext cx="8804400" cy="29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-50" y="4151950"/>
            <a:ext cx="8804400" cy="607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2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115" name="Google Shape;115;p2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2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120" name="Google Shape;120;p2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496" y="16167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231" y="187901"/>
            <a:ext cx="2791088" cy="47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85" name="Google Shape;685;p49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686" name="Google Shape;686;p4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49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691" name="Google Shape;691;p49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49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</a:rPr>
              <a:t> </a:t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</a:rPr>
              <a:t> </a:t>
            </a:r>
            <a:endParaRPr b="1" sz="16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askTimeout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Timeout = Timeout(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seconds)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kafkaPollTimeout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= 1000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records 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.poll(</a:t>
            </a:r>
            <a:r>
              <a:rPr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kafkaPollTimeout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records.forEach(record =&gt;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 = record.value()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.ask(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GeofenceRequest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(gpsUpdate)).onComplete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Success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=&gt; 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produceItem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(gpsUpdate)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Success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=&gt;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"Not in geofence"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Failure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(_) =&gt;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"Timeout occurred!"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}})}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produceItem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(loc: GPSUpdate)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.send(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ProducerRecord[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"jfall-filtered-updates"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Json.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toJson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(loc))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  <p:sp>
        <p:nvSpPr>
          <p:cNvPr id="696" name="Google Shape;696;p49"/>
          <p:cNvSpPr txBox="1"/>
          <p:nvPr/>
        </p:nvSpPr>
        <p:spPr>
          <a:xfrm>
            <a:off x="130350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Aanpak 1, geen backpressure 2/2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48550" y="591300"/>
            <a:ext cx="8804400" cy="28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48550" y="3575350"/>
            <a:ext cx="8804400" cy="1236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 rot="-10796963">
            <a:off x="48550" y="18642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/>
          <p:nvPr/>
        </p:nvSpPr>
        <p:spPr>
          <a:xfrm rot="-10796963">
            <a:off x="48550" y="2130725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9"/>
          <p:cNvSpPr/>
          <p:nvPr/>
        </p:nvSpPr>
        <p:spPr>
          <a:xfrm rot="-10796963">
            <a:off x="48550" y="239720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48550" y="2580862"/>
            <a:ext cx="8804400" cy="717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50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08" name="Google Shape;708;p5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50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713" name="Google Shape;713;p50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50"/>
          <p:cNvSpPr txBox="1"/>
          <p:nvPr/>
        </p:nvSpPr>
        <p:spPr>
          <a:xfrm>
            <a:off x="13" y="204050"/>
            <a:ext cx="91437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A9B7C6"/>
                </a:solidFill>
                <a:highlight>
                  <a:srgbClr val="2B2B2B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Demo!</a:t>
            </a:r>
            <a:endParaRPr sz="3600">
              <a:solidFill>
                <a:srgbClr val="A9B7C6"/>
              </a:solidFill>
              <a:highlight>
                <a:srgbClr val="2B2B2B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 txBox="1"/>
          <p:nvPr/>
        </p:nvSpPr>
        <p:spPr>
          <a:xfrm>
            <a:off x="130225" y="43775"/>
            <a:ext cx="8883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23" name="Google Shape;723;p51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24" name="Google Shape;724;p5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51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729" name="Google Shape;729;p51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51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ActorSystem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"http://localhost:9000/coordinates"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.actorOf(GeofenceActor.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geofenceClient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consumerSettings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ConsumerSettings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StringDeserializer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StringDeserializer)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subscription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Subscriptions.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"jfall-gps-updates"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updatesConsumerSource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Consumer.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plainSource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consumerSettings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subscription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producerSink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ProducerSettings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StringSerializer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StringSerializer)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producerSink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Producer.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plainSink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producerSink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734" name="Google Shape;734;p51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Aanpak 2, backpressure 1/2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72975" y="2181450"/>
            <a:ext cx="9143700" cy="1069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/>
          <p:nvPr/>
        </p:nvSpPr>
        <p:spPr>
          <a:xfrm>
            <a:off x="72975" y="3642225"/>
            <a:ext cx="9070800" cy="1069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2"/>
          <p:cNvSpPr txBox="1"/>
          <p:nvPr/>
        </p:nvSpPr>
        <p:spPr>
          <a:xfrm>
            <a:off x="130225" y="43775"/>
            <a:ext cx="8883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42" name="Google Shape;742;p52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43" name="Google Shape;743;p5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2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748" name="Google Shape;748;p52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52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</a:rPr>
              <a:t> </a:t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implicit 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askTimeout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Timeout = Timeout(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seconds)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topicOut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"jfall-filtered-updates"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akkaStream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updatesConsumerSource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.map(record =&gt; record.value())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.alsoTo(Sink.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(_ =&gt;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"processing an item"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.mapAsync(</a:t>
            </a:r>
            <a:r>
              <a:rPr lang="nl" sz="1600">
                <a:solidFill>
                  <a:srgbClr val="6897BB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)(location =&gt;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geofenceActor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.ask(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GeofenceRequest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(location)).map(a =&gt; (location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a.asInstanceOf[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.collect {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(update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=&gt; update 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map(value =&gt;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ProducerRecord[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topicOut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Json.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toJson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(value)))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.to(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producerSink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akkaStream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.run()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52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Aanpak 2, backpressure 2/2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52"/>
          <p:cNvSpPr/>
          <p:nvPr/>
        </p:nvSpPr>
        <p:spPr>
          <a:xfrm>
            <a:off x="-34875" y="2086800"/>
            <a:ext cx="9143700" cy="27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2"/>
          <p:cNvSpPr/>
          <p:nvPr/>
        </p:nvSpPr>
        <p:spPr>
          <a:xfrm>
            <a:off x="-34875" y="2544622"/>
            <a:ext cx="9143700" cy="761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2"/>
          <p:cNvSpPr/>
          <p:nvPr/>
        </p:nvSpPr>
        <p:spPr>
          <a:xfrm>
            <a:off x="-130175" y="807273"/>
            <a:ext cx="9143700" cy="27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2"/>
          <p:cNvSpPr/>
          <p:nvPr/>
        </p:nvSpPr>
        <p:spPr>
          <a:xfrm>
            <a:off x="-34875" y="3366323"/>
            <a:ext cx="9143700" cy="27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2"/>
          <p:cNvSpPr/>
          <p:nvPr/>
        </p:nvSpPr>
        <p:spPr>
          <a:xfrm>
            <a:off x="25" y="3861502"/>
            <a:ext cx="9143700" cy="50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2"/>
          <p:cNvSpPr/>
          <p:nvPr/>
        </p:nvSpPr>
        <p:spPr>
          <a:xfrm>
            <a:off x="-174075" y="4546998"/>
            <a:ext cx="9143700" cy="27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53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65" name="Google Shape;765;p5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53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770" name="Google Shape;770;p5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53"/>
          <p:cNvSpPr txBox="1"/>
          <p:nvPr/>
        </p:nvSpPr>
        <p:spPr>
          <a:xfrm>
            <a:off x="13" y="204050"/>
            <a:ext cx="91437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A9B7C6"/>
                </a:solidFill>
                <a:highlight>
                  <a:srgbClr val="2B2B2B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Demo!</a:t>
            </a:r>
            <a:endParaRPr sz="3600">
              <a:solidFill>
                <a:srgbClr val="A9B7C6"/>
              </a:solidFill>
              <a:highlight>
                <a:srgbClr val="2B2B2B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54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80" name="Google Shape;780;p5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54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785" name="Google Shape;785;p5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p54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private var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empty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override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gpsUpdate: GPSUpdate =&gt;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+ (gpsUpdate.deviceId -&gt; gpsUpdate)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 =&gt; sender() !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Props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zonder backpressure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55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797" name="Google Shape;797;p5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55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802" name="Google Shape;802;p5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55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private var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empty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GPSUpdate]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override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Receive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Init =&gt; sender() ! Ack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gpsUpdate: GPSUpdate =&gt;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+ (gpsUpdate.deviceId -&gt; gpsUpdate)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sender() ! Ack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 =&gt; sender() !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latestUpdatesMap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Props = 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Props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GPSUpdatesActor)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Ack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Complete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GetLatestUpdates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55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8" name="Google Shape;808;p55"/>
          <p:cNvSpPr/>
          <p:nvPr/>
        </p:nvSpPr>
        <p:spPr>
          <a:xfrm rot="-10796963">
            <a:off x="33125" y="1887053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 rot="-10796963">
            <a:off x="33125" y="26307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tower met backpressure</a:t>
            </a:r>
            <a:endParaRPr sz="30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1" name="Google Shape;811;p55"/>
          <p:cNvSpPr/>
          <p:nvPr/>
        </p:nvSpPr>
        <p:spPr>
          <a:xfrm rot="-10796963">
            <a:off x="33125" y="41195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 rot="-10796963">
            <a:off x="33125" y="38669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5"/>
          <p:cNvSpPr txBox="1"/>
          <p:nvPr/>
        </p:nvSpPr>
        <p:spPr>
          <a:xfrm>
            <a:off x="662425" y="543600"/>
            <a:ext cx="8385300" cy="46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updatesSink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 Sink.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actorRefWithAck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updatesActor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Ack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Complete)</a:t>
            </a:r>
            <a:endParaRPr/>
          </a:p>
        </p:txBody>
      </p:sp>
      <p:sp>
        <p:nvSpPr>
          <p:cNvPr id="814" name="Google Shape;814;p55"/>
          <p:cNvSpPr/>
          <p:nvPr/>
        </p:nvSpPr>
        <p:spPr>
          <a:xfrm rot="-10796963">
            <a:off x="33125" y="4372150"/>
            <a:ext cx="339600" cy="15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013"/>
            <a:ext cx="9391648" cy="478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56"/>
          <p:cNvGrpSpPr/>
          <p:nvPr/>
        </p:nvGrpSpPr>
        <p:grpSpPr>
          <a:xfrm>
            <a:off x="75" y="148816"/>
            <a:ext cx="9143832" cy="40500"/>
            <a:chOff x="0" y="5103025"/>
            <a:chExt cx="3576000" cy="40500"/>
          </a:xfrm>
        </p:grpSpPr>
        <p:sp>
          <p:nvSpPr>
            <p:cNvPr id="821" name="Google Shape;821;p5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56"/>
          <p:cNvGrpSpPr/>
          <p:nvPr/>
        </p:nvGrpSpPr>
        <p:grpSpPr>
          <a:xfrm>
            <a:off x="75" y="4954201"/>
            <a:ext cx="9143832" cy="40500"/>
            <a:chOff x="0" y="5103025"/>
            <a:chExt cx="3576000" cy="40500"/>
          </a:xfrm>
        </p:grpSpPr>
        <p:sp>
          <p:nvSpPr>
            <p:cNvPr id="826" name="Google Shape;826;p5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"/>
          <p:cNvSpPr txBox="1"/>
          <p:nvPr/>
        </p:nvSpPr>
        <p:spPr>
          <a:xfrm>
            <a:off x="378950" y="206000"/>
            <a:ext cx="80529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r>
              <a:rPr lang="nl" sz="3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 notes</a:t>
            </a:r>
            <a:endParaRPr>
              <a:solidFill>
                <a:srgbClr val="404040"/>
              </a:solidFill>
            </a:endParaRPr>
          </a:p>
        </p:txBody>
      </p:sp>
      <p:grpSp>
        <p:nvGrpSpPr>
          <p:cNvPr id="835" name="Google Shape;835;p57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836" name="Google Shape;836;p5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57"/>
          <p:cNvGrpSpPr/>
          <p:nvPr/>
        </p:nvGrpSpPr>
        <p:grpSpPr>
          <a:xfrm>
            <a:off x="-62" y="1026550"/>
            <a:ext cx="9143832" cy="40500"/>
            <a:chOff x="0" y="5103025"/>
            <a:chExt cx="3576000" cy="40500"/>
          </a:xfrm>
        </p:grpSpPr>
        <p:sp>
          <p:nvSpPr>
            <p:cNvPr id="841" name="Google Shape;841;p5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57"/>
          <p:cNvSpPr txBox="1"/>
          <p:nvPr/>
        </p:nvSpPr>
        <p:spPr>
          <a:xfrm>
            <a:off x="378950" y="1356150"/>
            <a:ext cx="80529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Sources van de demo: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https://github.com/simacan/jfall-2018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29 november 2018 – Pizza night: 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‘Waarom we van Scala houden’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@ Simacan HQ (Amersfoort)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https://www.simacan.com/scala-pizza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  <a:t>Simacan Nerds blog: </a:t>
            </a:r>
            <a:br>
              <a:rPr lang="nl" sz="18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" sz="180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https://www.simacan.com/nerds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latin typeface="Source Sans Pro"/>
                <a:ea typeface="Source Sans Pro"/>
                <a:cs typeface="Source Sans Pro"/>
                <a:sym typeface="Source Sans Pro"/>
              </a:rPr>
              <a:t>Vergeet niet mijn talk te raten in de J-Fall app!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46" name="Google Shape;8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425" y="1356150"/>
            <a:ext cx="1860050" cy="1546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screen-simacan.png" id="847" name="Google Shape;8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958" y="423275"/>
            <a:ext cx="1170655" cy="2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875" y="120478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3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131" name="Google Shape;131;p2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63" y="902870"/>
            <a:ext cx="524827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538" y="1431350"/>
            <a:ext cx="3757825" cy="113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75" y="1143000"/>
            <a:ext cx="6191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738" y="675850"/>
            <a:ext cx="3600250" cy="3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4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149" name="Google Shape;149;p2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154" name="Google Shape;154;p24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4"/>
          <p:cNvSpPr txBox="1"/>
          <p:nvPr/>
        </p:nvSpPr>
        <p:spPr>
          <a:xfrm>
            <a:off x="699775" y="714587"/>
            <a:ext cx="80739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>
                <a:solidFill>
                  <a:srgbClr val="3D85C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Akka Actor</a:t>
            </a:r>
            <a:endParaRPr sz="4800">
              <a:solidFill>
                <a:srgbClr val="3D85C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>
                <a:solidFill>
                  <a:srgbClr val="3D85C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Akka Streams</a:t>
            </a:r>
            <a:endParaRPr sz="4800">
              <a:solidFill>
                <a:srgbClr val="3D85C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4800">
                <a:solidFill>
                  <a:srgbClr val="3D85C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Akka Http</a:t>
            </a:r>
            <a:endParaRPr sz="4800">
              <a:solidFill>
                <a:srgbClr val="3D85C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5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164" name="Google Shape;164;p2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38" y="902700"/>
            <a:ext cx="3464252" cy="3341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5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170" name="Google Shape;170;p25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1959975" y="975138"/>
            <a:ext cx="1500900" cy="1176000"/>
          </a:xfrm>
          <a:prstGeom prst="roundRect">
            <a:avLst>
              <a:gd fmla="val 16667" name="adj"/>
            </a:avLst>
          </a:prstGeom>
          <a:solidFill>
            <a:srgbClr val="FEC05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855713" y="895250"/>
            <a:ext cx="7057500" cy="133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1959963" y="975150"/>
            <a:ext cx="1500900" cy="1176000"/>
            <a:chOff x="2437900" y="975150"/>
            <a:chExt cx="1500900" cy="1176000"/>
          </a:xfrm>
        </p:grpSpPr>
        <p:sp>
          <p:nvSpPr>
            <p:cNvPr id="181" name="Google Shape;181;p26"/>
            <p:cNvSpPr/>
            <p:nvPr/>
          </p:nvSpPr>
          <p:spPr>
            <a:xfrm>
              <a:off x="2437900" y="975150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HTTP REST endpoint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82" name="Google Shape;1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340" y="1737451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26"/>
          <p:cNvGrpSpPr/>
          <p:nvPr/>
        </p:nvGrpSpPr>
        <p:grpSpPr>
          <a:xfrm>
            <a:off x="4464038" y="1252550"/>
            <a:ext cx="1820575" cy="621175"/>
            <a:chOff x="4732400" y="1453175"/>
            <a:chExt cx="1820575" cy="621175"/>
          </a:xfrm>
        </p:grpSpPr>
        <p:sp>
          <p:nvSpPr>
            <p:cNvPr id="184" name="Google Shape;184;p26"/>
            <p:cNvSpPr/>
            <p:nvPr/>
          </p:nvSpPr>
          <p:spPr>
            <a:xfrm>
              <a:off x="4732400" y="1453175"/>
              <a:ext cx="1820575" cy="621175"/>
            </a:xfrm>
            <a:prstGeom prst="flowChartMagneticDrum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" name="Google Shape;18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4475" y="1476950"/>
              <a:ext cx="1091282" cy="57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26"/>
          <p:cNvGrpSpPr/>
          <p:nvPr/>
        </p:nvGrpSpPr>
        <p:grpSpPr>
          <a:xfrm>
            <a:off x="7287788" y="975150"/>
            <a:ext cx="1500900" cy="1176000"/>
            <a:chOff x="6997525" y="948413"/>
            <a:chExt cx="1500900" cy="1176000"/>
          </a:xfrm>
        </p:grpSpPr>
        <p:sp>
          <p:nvSpPr>
            <p:cNvPr id="187" name="Google Shape;187;p26"/>
            <p:cNvSpPr/>
            <p:nvPr/>
          </p:nvSpPr>
          <p:spPr>
            <a:xfrm>
              <a:off x="6997525" y="948413"/>
              <a:ext cx="1500900" cy="117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Mini</a:t>
              </a:r>
              <a:b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nl">
                  <a:latin typeface="Source Sans Pro"/>
                  <a:ea typeface="Source Sans Pro"/>
                  <a:cs typeface="Source Sans Pro"/>
                  <a:sym typeface="Source Sans Pro"/>
                </a:rPr>
                <a:t>Control Tower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88" name="Google Shape;18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7965" y="1710713"/>
              <a:ext cx="820035" cy="33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6"/>
          <p:cNvGrpSpPr/>
          <p:nvPr/>
        </p:nvGrpSpPr>
        <p:grpSpPr>
          <a:xfrm>
            <a:off x="230788" y="895200"/>
            <a:ext cx="726000" cy="1335900"/>
            <a:chOff x="1746050" y="2839975"/>
            <a:chExt cx="726000" cy="1335900"/>
          </a:xfrm>
        </p:grpSpPr>
        <p:sp>
          <p:nvSpPr>
            <p:cNvPr id="190" name="Google Shape;190;p26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" name="Google Shape;191;p26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26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" name="Google Shape;193;p26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" name="Google Shape;194;p26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26"/>
          <p:cNvGrpSpPr/>
          <p:nvPr/>
        </p:nvGrpSpPr>
        <p:grpSpPr>
          <a:xfrm>
            <a:off x="7675238" y="3298625"/>
            <a:ext cx="726000" cy="1335900"/>
            <a:chOff x="1746050" y="2839975"/>
            <a:chExt cx="726000" cy="1335900"/>
          </a:xfrm>
        </p:grpSpPr>
        <p:sp>
          <p:nvSpPr>
            <p:cNvPr id="196" name="Google Shape;196;p26"/>
            <p:cNvSpPr/>
            <p:nvPr/>
          </p:nvSpPr>
          <p:spPr>
            <a:xfrm>
              <a:off x="1746050" y="2839975"/>
              <a:ext cx="722100" cy="133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" name="Google Shape;197;p26"/>
            <p:cNvCxnSpPr/>
            <p:nvPr/>
          </p:nvCxnSpPr>
          <p:spPr>
            <a:xfrm>
              <a:off x="1749500" y="3906600"/>
              <a:ext cx="719100" cy="1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6"/>
            <p:cNvSpPr/>
            <p:nvPr/>
          </p:nvSpPr>
          <p:spPr>
            <a:xfrm>
              <a:off x="2024600" y="3955875"/>
              <a:ext cx="168900" cy="1689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26"/>
            <p:cNvCxnSpPr/>
            <p:nvPr/>
          </p:nvCxnSpPr>
          <p:spPr>
            <a:xfrm>
              <a:off x="1746050" y="3073300"/>
              <a:ext cx="7260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26"/>
            <p:cNvSpPr/>
            <p:nvPr/>
          </p:nvSpPr>
          <p:spPr>
            <a:xfrm>
              <a:off x="1944350" y="2960450"/>
              <a:ext cx="325500" cy="22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" name="Google Shape;201;p26"/>
          <p:cNvCxnSpPr/>
          <p:nvPr/>
        </p:nvCxnSpPr>
        <p:spPr>
          <a:xfrm>
            <a:off x="1104375" y="1574725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3608450" y="1574725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6432188" y="1563138"/>
            <a:ext cx="70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8038238" y="2422025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6"/>
          <p:cNvSpPr txBox="1"/>
          <p:nvPr/>
        </p:nvSpPr>
        <p:spPr>
          <a:xfrm>
            <a:off x="1095363" y="1190550"/>
            <a:ext cx="726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latin typeface="Source Sans Pro"/>
                <a:ea typeface="Source Sans Pro"/>
                <a:cs typeface="Source Sans Pro"/>
                <a:sym typeface="Source Sans Pro"/>
              </a:rPr>
              <a:t>lat, lon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06" name="Google Shape;206;p26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207" name="Google Shape;207;p2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212" name="Google Shape;212;p26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7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221" name="Google Shape;221;p2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27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226" name="Google Shape;226;p27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27"/>
          <p:cNvSpPr txBox="1"/>
          <p:nvPr/>
        </p:nvSpPr>
        <p:spPr>
          <a:xfrm>
            <a:off x="75" y="43774"/>
            <a:ext cx="93198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case class </a:t>
            </a: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GPSUpdate(</a:t>
            </a:r>
            <a:endParaRPr sz="50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uniqueId: </a:t>
            </a:r>
            <a:r>
              <a:rPr lang="nl" sz="50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50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latitude: 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Double,</a:t>
            </a:r>
            <a:endParaRPr sz="50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longitude: 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Double,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50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timestamp: </a:t>
            </a:r>
            <a:r>
              <a:rPr lang="nl" sz="50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Long</a:t>
            </a:r>
            <a:endParaRPr sz="50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50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 endpoint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8"/>
          <p:cNvGrpSpPr/>
          <p:nvPr/>
        </p:nvGrpSpPr>
        <p:grpSpPr>
          <a:xfrm>
            <a:off x="75" y="5103000"/>
            <a:ext cx="9143832" cy="40500"/>
            <a:chOff x="0" y="5103025"/>
            <a:chExt cx="3576000" cy="40500"/>
          </a:xfrm>
        </p:grpSpPr>
        <p:sp>
          <p:nvSpPr>
            <p:cNvPr id="237" name="Google Shape;237;p2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28"/>
          <p:cNvGrpSpPr/>
          <p:nvPr/>
        </p:nvGrpSpPr>
        <p:grpSpPr>
          <a:xfrm>
            <a:off x="-62" y="-4999"/>
            <a:ext cx="9143832" cy="40500"/>
            <a:chOff x="0" y="5103025"/>
            <a:chExt cx="3576000" cy="40500"/>
          </a:xfrm>
        </p:grpSpPr>
        <p:sp>
          <p:nvSpPr>
            <p:cNvPr id="242" name="Google Shape;242;p28"/>
            <p:cNvSpPr/>
            <p:nvPr/>
          </p:nvSpPr>
          <p:spPr>
            <a:xfrm>
              <a:off x="0" y="5103025"/>
              <a:ext cx="894000" cy="40500"/>
            </a:xfrm>
            <a:prstGeom prst="rect">
              <a:avLst/>
            </a:prstGeom>
            <a:solidFill>
              <a:srgbClr val="1155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894000" y="5103025"/>
              <a:ext cx="894000" cy="40500"/>
            </a:xfrm>
            <a:prstGeom prst="rect">
              <a:avLst/>
            </a:prstGeom>
            <a:solidFill>
              <a:srgbClr val="F36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1788000" y="5103025"/>
              <a:ext cx="894000" cy="40500"/>
            </a:xfrm>
            <a:prstGeom prst="rect">
              <a:avLst/>
            </a:prstGeom>
            <a:solidFill>
              <a:srgbClr val="FE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682000" y="5103025"/>
              <a:ext cx="894000" cy="40500"/>
            </a:xfrm>
            <a:prstGeom prst="rect">
              <a:avLst/>
            </a:prstGeom>
            <a:solidFill>
              <a:srgbClr val="4BB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8"/>
          <p:cNvSpPr txBox="1"/>
          <p:nvPr/>
        </p:nvSpPr>
        <p:spPr>
          <a:xfrm>
            <a:off x="75" y="43775"/>
            <a:ext cx="9696300" cy="50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HttpEndpointServiceApi(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producer: KafkaProducer[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kafkaTopicOut: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sz="1600">
              <a:solidFill>
                <a:srgbClr val="4E807D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Route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pathPrefix(</a:t>
            </a:r>
            <a:r>
              <a:rPr lang="nl" sz="1600">
                <a:solidFill>
                  <a:srgbClr val="6A8759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"addGPSUpdate"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post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entity(as[GPSUpdate]) {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=&gt;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808080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produceItem(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         complete(StatusCodes.</a:t>
            </a:r>
            <a:r>
              <a:rPr i="1" lang="nl" sz="1600">
                <a:solidFill>
                  <a:srgbClr val="9876AA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OK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}}}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def </a:t>
            </a:r>
            <a:r>
              <a:rPr lang="nl" sz="1600">
                <a:solidFill>
                  <a:srgbClr val="FFC66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produceItem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(update: GPSUpdate) =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producer.send(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new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ProducerRecord[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4E807D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](kafkaTopicOut</a:t>
            </a:r>
            <a:r>
              <a:rPr lang="nl" sz="1600">
                <a:solidFill>
                  <a:srgbClr val="CC7832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Json.</a:t>
            </a:r>
            <a:r>
              <a:rPr i="1"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toJson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(update))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 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rgbClr val="A9B7C6"/>
                </a:solidFill>
                <a:highlight>
                  <a:srgbClr val="2B2B2B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173925" y="3295275"/>
            <a:ext cx="8510100" cy="1259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130213" y="43775"/>
            <a:ext cx="8883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 endpoint service</a:t>
            </a:r>
            <a:endParaRPr sz="1200">
              <a:solidFill>
                <a:srgbClr val="F3F3F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8"/>
          <p:cNvSpPr/>
          <p:nvPr/>
        </p:nvSpPr>
        <p:spPr>
          <a:xfrm rot="-2028">
            <a:off x="1950368" y="3583897"/>
            <a:ext cx="10173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 rot="-1942674">
            <a:off x="4223600" y="1567999"/>
            <a:ext cx="1017365" cy="20307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